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6" r:id="rId2"/>
    <p:sldId id="272" r:id="rId3"/>
    <p:sldId id="261" r:id="rId4"/>
    <p:sldId id="266" r:id="rId5"/>
    <p:sldId id="273" r:id="rId6"/>
    <p:sldId id="263" r:id="rId7"/>
    <p:sldId id="264" r:id="rId8"/>
    <p:sldId id="274" r:id="rId9"/>
    <p:sldId id="265" r:id="rId10"/>
    <p:sldId id="269" r:id="rId11"/>
    <p:sldId id="275" r:id="rId12"/>
    <p:sldId id="257" r:id="rId13"/>
    <p:sldId id="258" r:id="rId14"/>
    <p:sldId id="276" r:id="rId15"/>
    <p:sldId id="267" r:id="rId16"/>
    <p:sldId id="268" r:id="rId17"/>
    <p:sldId id="270" r:id="rId18"/>
    <p:sldId id="271" r:id="rId19"/>
    <p:sldId id="259" r:id="rId20"/>
    <p:sldId id="260" r:id="rId2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22" autoAdjust="0"/>
    <p:restoredTop sz="94660"/>
  </p:normalViewPr>
  <p:slideViewPr>
    <p:cSldViewPr snapToGrid="0">
      <p:cViewPr varScale="1">
        <p:scale>
          <a:sx n="152" d="100"/>
          <a:sy n="152" d="100"/>
        </p:scale>
        <p:origin x="268" y="1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B0973B-17D7-4FF1-9751-404F910F3B98}" type="datetimeFigureOut">
              <a:rPr lang="ko-KR" altLang="en-US" smtClean="0"/>
              <a:t>2024-09-21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744C08-BF27-4750-AC98-7EB9552619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02549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ko-KR" altLang="en-US" dirty="0"/>
              <a:t>각각의 보에서의 </a:t>
            </a:r>
            <a:r>
              <a:rPr lang="ko-KR" altLang="en-US" dirty="0" err="1"/>
              <a:t>일평균값</a:t>
            </a:r>
            <a:r>
              <a:rPr lang="ko-KR" altLang="en-US" dirty="0"/>
              <a:t> 비교가 더 정확할 듯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744C08-BF27-4750-AC98-7EB955261945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09044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각각의 보에서의 </a:t>
            </a:r>
            <a:r>
              <a:rPr lang="ko-KR" altLang="en-US" dirty="0" err="1"/>
              <a:t>일평균값</a:t>
            </a:r>
            <a:r>
              <a:rPr lang="ko-KR" altLang="en-US" dirty="0"/>
              <a:t> 비교가 더 정확할 듯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744C08-BF27-4750-AC98-7EB955261945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94249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각각의 보에서의 </a:t>
            </a:r>
            <a:r>
              <a:rPr lang="ko-KR" altLang="en-US" dirty="0" err="1"/>
              <a:t>일평균값</a:t>
            </a:r>
            <a:r>
              <a:rPr lang="ko-KR" altLang="en-US" dirty="0"/>
              <a:t> 비교가 더 정확할 듯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744C08-BF27-4750-AC98-7EB955261945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85973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각각의 보에서의 </a:t>
            </a:r>
            <a:r>
              <a:rPr lang="ko-KR" altLang="en-US" dirty="0" err="1"/>
              <a:t>일평균값</a:t>
            </a:r>
            <a:r>
              <a:rPr lang="ko-KR" altLang="en-US" dirty="0"/>
              <a:t> 비교가 더 정확할 듯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744C08-BF27-4750-AC98-7EB955261945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275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4A3712-BB4A-8C4B-C09D-40E1B4F675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FFC05AC-9EAB-5FE1-0149-54B3FD2474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0E7CFF4-653B-1912-FAFA-4B7062FA1A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CCFD0-9380-4418-8AC2-99FDE5003A7A}" type="datetimeFigureOut">
              <a:rPr lang="ko-KR" altLang="en-US" smtClean="0"/>
              <a:t>2024-09-21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6CE386C-A501-5CF2-E2C8-01131F8317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7F747CB-289C-95E1-590D-85E66856E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5F9C4-9638-48A1-9087-5068DFF607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14544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AA3EBF-1B01-BA15-6FF0-36903E6AD2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C269CC9-656A-BED7-566A-C13091864B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2DDB3FC-7057-F1E2-95E7-3FDDE54646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CCFD0-9380-4418-8AC2-99FDE5003A7A}" type="datetimeFigureOut">
              <a:rPr lang="ko-KR" altLang="en-US" smtClean="0"/>
              <a:t>2024-09-21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CCEAE4F-5F49-7562-A3DC-1940D489C3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32DEF92-5C47-8E93-DFD0-3056F6C80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5F9C4-9638-48A1-9087-5068DFF607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85496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629692C-D52E-390E-21BB-E2B0042C847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4A438A5-D665-547E-28FE-2CED597812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27D8EC5-8C63-AE98-A8C9-59EB5758B0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CCFD0-9380-4418-8AC2-99FDE5003A7A}" type="datetimeFigureOut">
              <a:rPr lang="ko-KR" altLang="en-US" smtClean="0"/>
              <a:t>2024-09-21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FED6DE2-20E0-1F1C-4588-4C28CDB1D4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08B47E-4EC0-9A78-1A87-AB1AAAE58E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5F9C4-9638-48A1-9087-5068DFF607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63544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684F96-B3A8-D8A1-4078-D559CB802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272126B-B343-9D86-C98C-E212C23ECC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248B870-0EE7-27AF-A520-83CE6945DE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CCFD0-9380-4418-8AC2-99FDE5003A7A}" type="datetimeFigureOut">
              <a:rPr lang="ko-KR" altLang="en-US" smtClean="0"/>
              <a:t>2024-09-21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CC1E6D5-0BBA-A7E1-A4DE-ABF99AFCD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B90AB50-2F73-AAD5-A38C-BF9DB7104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5F9C4-9638-48A1-9087-5068DFF607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39261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CA5BDB-FB09-0B73-8077-A202172B67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1D709EA-FB0E-3BB6-6E17-794B7C57F4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7BED2D2-DBDE-D851-0FC0-0340F24DA8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CCFD0-9380-4418-8AC2-99FDE5003A7A}" type="datetimeFigureOut">
              <a:rPr lang="ko-KR" altLang="en-US" smtClean="0"/>
              <a:t>2024-09-21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D5CA66A-187A-2EA4-0F1B-9FEB41ACBE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E2927C2-04F2-1475-D9D2-116F2FDF59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5F9C4-9638-48A1-9087-5068DFF607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75397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512328-53F8-A379-37DA-223EF6EDA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4D68F79-831D-52D2-66E8-0ED701B207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78D131D-184A-0805-71F1-F2FF8EAA1F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807F011-6A6D-6F52-E928-C7C7412F40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CCFD0-9380-4418-8AC2-99FDE5003A7A}" type="datetimeFigureOut">
              <a:rPr lang="ko-KR" altLang="en-US" smtClean="0"/>
              <a:t>2024-09-21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43CBE0B-2A9C-B0D2-67EE-58BD7EE55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1A5A59B-FB19-8E42-D4FE-21D780453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5F9C4-9638-48A1-9087-5068DFF607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60918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909853-3AF2-A33E-E0A5-016E2F9C7B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127AA98-A4A8-135D-BF35-3AB378A997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EBBE443-6C5A-B683-F5FF-22861297EE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C6029A1-124C-2089-9173-09CD11ABB68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71205B8-6D77-987D-ECC2-A7CFC05357E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2AB1A65-66CF-F575-82C6-834A0E20A5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CCFD0-9380-4418-8AC2-99FDE5003A7A}" type="datetimeFigureOut">
              <a:rPr lang="ko-KR" altLang="en-US" smtClean="0"/>
              <a:t>2024-09-21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EEFD6F5-92E1-F692-8D2B-1EFEF3BAFE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6FC2962-4757-11DA-0E44-8A149E696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5F9C4-9638-48A1-9087-5068DFF607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48129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B3AC44-6454-B4AC-6B1F-0210BD841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BDC751F-B3BF-37C4-67A8-4E4493D6D2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CCFD0-9380-4418-8AC2-99FDE5003A7A}" type="datetimeFigureOut">
              <a:rPr lang="ko-KR" altLang="en-US" smtClean="0"/>
              <a:t>2024-09-21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81F64E5-C5D5-D223-D58E-50B8592E90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418DC48-6848-CB2A-4846-BC4AC03B60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5F9C4-9638-48A1-9087-5068DFF607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22726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1583184-3367-2A5E-DA45-3B68644A01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CCFD0-9380-4418-8AC2-99FDE5003A7A}" type="datetimeFigureOut">
              <a:rPr lang="ko-KR" altLang="en-US" smtClean="0"/>
              <a:t>2024-09-21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186BC1B-026F-DFA9-F408-C5F631CDD3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53D2685-A6AE-2992-AE0D-D101674E2B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5F9C4-9638-48A1-9087-5068DFF607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94681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114598-A75C-648E-9401-3222393109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ADB6111-9180-FBE0-C9D7-802FB381E8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9D45382-DDF5-FC0A-07E1-8B8F709A46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04F7BB1-BBF1-2742-DDD8-B6C035DC49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CCFD0-9380-4418-8AC2-99FDE5003A7A}" type="datetimeFigureOut">
              <a:rPr lang="ko-KR" altLang="en-US" smtClean="0"/>
              <a:t>2024-09-21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0BCEAF9-7A19-0F66-ABF5-947B49D835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A16469F-9C9C-F2BC-F2E8-EE60447D5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5F9C4-9638-48A1-9087-5068DFF607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8467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C73862-B03B-C4B3-3DB4-7385575ADE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095B4A5-6C06-8572-9E60-047B555CA5A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D89A6E1-9907-E278-9B1B-D3E5ECC361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54C8921-8A1A-EF7F-0B53-C1107A9AE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CCFD0-9380-4418-8AC2-99FDE5003A7A}" type="datetimeFigureOut">
              <a:rPr lang="ko-KR" altLang="en-US" smtClean="0"/>
              <a:t>2024-09-21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47C97C1-DD70-24B5-3D5A-36BA1962B0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76E8236-FDDC-4EEE-BC3B-260CEDCC28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5F9C4-9638-48A1-9087-5068DFF607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54486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2867D45-1299-D83A-552B-9A74A7FFA2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B5F6DD-43CD-C040-9EC3-866F96FA00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6C58372-8C03-7C4E-43B2-D55A09B378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19CCFD0-9380-4418-8AC2-99FDE5003A7A}" type="datetimeFigureOut">
              <a:rPr lang="ko-KR" altLang="en-US" smtClean="0"/>
              <a:t>2024-09-21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BD7402F-3182-7B5F-F07B-D13EB2392B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6F29B77-415E-05DA-5130-F3EF486B09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195F9C4-9638-48A1-9087-5068DFF607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22440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912531-8AA7-FFB3-7AFF-58E300D8D79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err="1"/>
              <a:t>죽산보</a:t>
            </a:r>
            <a:r>
              <a:rPr lang="ko-KR" altLang="en-US" dirty="0"/>
              <a:t> 데이터 분석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BD8D36E-44CE-6AFE-B769-986954EE335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죽산보와 </a:t>
            </a:r>
            <a:r>
              <a:rPr lang="ko-KR" altLang="en-US" dirty="0" err="1"/>
              <a:t>승촌보</a:t>
            </a:r>
            <a:r>
              <a:rPr lang="ko-KR" altLang="en-US" dirty="0"/>
              <a:t> 데이터 관계 활용</a:t>
            </a:r>
          </a:p>
        </p:txBody>
      </p:sp>
    </p:spTree>
    <p:extLst>
      <p:ext uri="{BB962C8B-B14F-4D97-AF65-F5344CB8AC3E}">
        <p14:creationId xmlns:p14="http://schemas.microsoft.com/office/powerpoint/2010/main" val="31315230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9F125A-EB25-44E2-C326-9B12A9153B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919"/>
            <a:ext cx="10515600" cy="80290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/>
            <a:r>
              <a:rPr lang="ko-KR" altLang="en-US" sz="36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죽산보</a:t>
            </a:r>
            <a:r>
              <a:rPr lang="en-US" altLang="ko-KR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: CHLA</a:t>
            </a:r>
            <a:r>
              <a:rPr lang="ko-KR" alt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와 </a:t>
            </a:r>
            <a:r>
              <a:rPr lang="ko-KR" altLang="en-US" sz="3600" dirty="0" err="1"/>
              <a:t>방류량</a:t>
            </a:r>
            <a:r>
              <a:rPr lang="ko-KR" altLang="en-US" sz="36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의</a:t>
            </a:r>
            <a:r>
              <a:rPr lang="ko-KR" alt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변화</a:t>
            </a:r>
          </a:p>
        </p:txBody>
      </p:sp>
    </p:spTree>
    <p:extLst>
      <p:ext uri="{BB962C8B-B14F-4D97-AF65-F5344CB8AC3E}">
        <p14:creationId xmlns:p14="http://schemas.microsoft.com/office/powerpoint/2010/main" val="3538228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FBC10B-A951-5D54-0B62-3B1B099F2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CHLA</a:t>
            </a:r>
            <a:r>
              <a:rPr lang="ko-KR" altLang="en-US" dirty="0"/>
              <a:t> 기준 상관관계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48372AD-F55D-7B12-4A5E-1A2BFB126F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ko-KR" altLang="en-US" sz="1600" dirty="0"/>
              <a:t>죽산보와 </a:t>
            </a:r>
            <a:r>
              <a:rPr lang="ko-KR" altLang="en-US" sz="1600" dirty="0" err="1"/>
              <a:t>승촌보에서</a:t>
            </a:r>
            <a:r>
              <a:rPr lang="ko-KR" altLang="en-US" sz="1600" dirty="0"/>
              <a:t> </a:t>
            </a:r>
            <a:r>
              <a:rPr lang="en-US" altLang="ko-KR" sz="1600" dirty="0"/>
              <a:t>CHLA</a:t>
            </a:r>
            <a:r>
              <a:rPr lang="ko-KR" altLang="en-US" sz="1600" dirty="0"/>
              <a:t>를 기준으로 기타 </a:t>
            </a:r>
            <a:r>
              <a:rPr lang="ko-KR" altLang="en-US" sz="1600" dirty="0" err="1"/>
              <a:t>특성들과의</a:t>
            </a:r>
            <a:r>
              <a:rPr lang="ko-KR" altLang="en-US" sz="1600" dirty="0"/>
              <a:t> 상관관계를 막대그래프로 그림</a:t>
            </a:r>
            <a:r>
              <a:rPr lang="en-US" altLang="ko-KR" sz="1600" dirty="0"/>
              <a:t>.</a:t>
            </a:r>
          </a:p>
          <a:p>
            <a:pPr>
              <a:lnSpc>
                <a:spcPct val="100000"/>
              </a:lnSpc>
            </a:pPr>
            <a:r>
              <a:rPr lang="ko-KR" altLang="en-US" sz="1600" dirty="0"/>
              <a:t>죽산보와 </a:t>
            </a:r>
            <a:r>
              <a:rPr lang="ko-KR" altLang="en-US" sz="1600" dirty="0" err="1"/>
              <a:t>승촌보에서</a:t>
            </a:r>
            <a:r>
              <a:rPr lang="ko-KR" altLang="en-US" sz="1600" dirty="0"/>
              <a:t> 유사한 패턴의 상관관계 막대그래프가 그려지는 것을 확인할 수 있음</a:t>
            </a:r>
            <a:r>
              <a:rPr lang="en-US" altLang="ko-KR" sz="1600" dirty="0"/>
              <a:t>.</a:t>
            </a:r>
          </a:p>
          <a:p>
            <a:pPr>
              <a:lnSpc>
                <a:spcPct val="100000"/>
              </a:lnSpc>
            </a:pPr>
            <a:r>
              <a:rPr lang="ko-KR" altLang="en-US" sz="1600" dirty="0" err="1"/>
              <a:t>죽산보</a:t>
            </a:r>
            <a:r>
              <a:rPr lang="en-US" altLang="ko-KR" sz="1600" dirty="0"/>
              <a:t>: CHLA</a:t>
            </a:r>
            <a:r>
              <a:rPr lang="ko-KR" altLang="en-US" sz="1600" dirty="0"/>
              <a:t>를</a:t>
            </a:r>
            <a:r>
              <a:rPr lang="en-US" altLang="ko-KR" sz="1600" dirty="0"/>
              <a:t> </a:t>
            </a:r>
            <a:r>
              <a:rPr lang="ko-KR" altLang="en-US" sz="1600" dirty="0"/>
              <a:t>기준으로 </a:t>
            </a:r>
            <a:r>
              <a:rPr lang="ko-KR" altLang="en-US" sz="1600" dirty="0" err="1"/>
              <a:t>방류량</a:t>
            </a:r>
            <a:r>
              <a:rPr lang="en-US" altLang="ko-KR" sz="1600" dirty="0"/>
              <a:t>, </a:t>
            </a:r>
            <a:r>
              <a:rPr lang="ko-KR" altLang="en-US" sz="1600" dirty="0"/>
              <a:t>수온에 대해 음의 상관관계 가짐</a:t>
            </a:r>
            <a:r>
              <a:rPr lang="en-US" altLang="ko-KR" sz="1600" dirty="0"/>
              <a:t>.</a:t>
            </a:r>
          </a:p>
          <a:p>
            <a:pPr lvl="1">
              <a:lnSpc>
                <a:spcPct val="100000"/>
              </a:lnSpc>
            </a:pPr>
            <a:r>
              <a:rPr lang="ko-KR" altLang="en-US" sz="1200" dirty="0"/>
              <a:t>수온과 큰 음의 상관관계 가짐</a:t>
            </a:r>
            <a:r>
              <a:rPr lang="en-US" altLang="ko-KR" sz="1200" dirty="0"/>
              <a:t>. </a:t>
            </a:r>
          </a:p>
          <a:p>
            <a:pPr lvl="1">
              <a:lnSpc>
                <a:spcPct val="100000"/>
              </a:lnSpc>
            </a:pPr>
            <a:r>
              <a:rPr lang="ko-KR" altLang="en-US" sz="1200" dirty="0">
                <a:solidFill>
                  <a:srgbClr val="FF0000"/>
                </a:solidFill>
              </a:rPr>
              <a:t>추가 </a:t>
            </a:r>
            <a:r>
              <a:rPr lang="ko-KR" altLang="en-US" sz="1200" dirty="0" err="1">
                <a:solidFill>
                  <a:srgbClr val="FF0000"/>
                </a:solidFill>
              </a:rPr>
              <a:t>확인해야할</a:t>
            </a:r>
            <a:r>
              <a:rPr lang="ko-KR" altLang="en-US" sz="1200" dirty="0">
                <a:solidFill>
                  <a:srgbClr val="FF0000"/>
                </a:solidFill>
              </a:rPr>
              <a:t> 사항</a:t>
            </a:r>
            <a:r>
              <a:rPr lang="en-US" altLang="ko-KR" sz="1200" dirty="0">
                <a:solidFill>
                  <a:srgbClr val="FF0000"/>
                </a:solidFill>
              </a:rPr>
              <a:t>: </a:t>
            </a:r>
            <a:r>
              <a:rPr lang="ko-KR" altLang="en-US" sz="1200" dirty="0">
                <a:solidFill>
                  <a:srgbClr val="FF0000"/>
                </a:solidFill>
              </a:rPr>
              <a:t>계절별 </a:t>
            </a:r>
            <a:r>
              <a:rPr lang="ko-KR" altLang="en-US" sz="1200" dirty="0" err="1">
                <a:solidFill>
                  <a:srgbClr val="FF0000"/>
                </a:solidFill>
              </a:rPr>
              <a:t>방류량</a:t>
            </a:r>
            <a:r>
              <a:rPr lang="en-US" altLang="ko-KR" sz="1200" dirty="0">
                <a:solidFill>
                  <a:srgbClr val="FF0000"/>
                </a:solidFill>
              </a:rPr>
              <a:t>, </a:t>
            </a:r>
            <a:r>
              <a:rPr lang="ko-KR" altLang="en-US" sz="1200" dirty="0">
                <a:solidFill>
                  <a:srgbClr val="FF0000"/>
                </a:solidFill>
              </a:rPr>
              <a:t>수온 등의 변화와의 관계</a:t>
            </a:r>
            <a:endParaRPr lang="en-US" altLang="ko-KR" sz="1200" dirty="0">
              <a:solidFill>
                <a:srgbClr val="FF0000"/>
              </a:solidFill>
            </a:endParaRPr>
          </a:p>
          <a:p>
            <a:pPr>
              <a:lnSpc>
                <a:spcPct val="100000"/>
              </a:lnSpc>
            </a:pPr>
            <a:r>
              <a:rPr lang="ko-KR" altLang="en-US" sz="1600" dirty="0" err="1"/>
              <a:t>승촌보</a:t>
            </a:r>
            <a:r>
              <a:rPr lang="en-US" altLang="ko-KR" sz="1600" dirty="0"/>
              <a:t>: CHLA</a:t>
            </a:r>
            <a:r>
              <a:rPr lang="ko-KR" altLang="en-US" sz="1600" dirty="0"/>
              <a:t>를</a:t>
            </a:r>
            <a:r>
              <a:rPr lang="en-US" altLang="ko-KR" sz="1600" dirty="0"/>
              <a:t> </a:t>
            </a:r>
            <a:r>
              <a:rPr lang="ko-KR" altLang="en-US" sz="1600" dirty="0"/>
              <a:t>기준으로 </a:t>
            </a:r>
            <a:r>
              <a:rPr lang="ko-KR" altLang="en-US" sz="1600" dirty="0" err="1"/>
              <a:t>방류량에</a:t>
            </a:r>
            <a:r>
              <a:rPr lang="ko-KR" altLang="en-US" sz="1600" dirty="0"/>
              <a:t> 대해 음의 상관관계 가짐</a:t>
            </a:r>
            <a:r>
              <a:rPr lang="en-US" altLang="ko-KR" sz="1600" dirty="0"/>
              <a:t>. </a:t>
            </a:r>
            <a:r>
              <a:rPr lang="ko-KR" altLang="en-US" sz="1600" dirty="0"/>
              <a:t>하지만 수온에 대해서는 매우 작은 양의 상관관계 가짐</a:t>
            </a:r>
            <a:r>
              <a:rPr lang="en-US" altLang="ko-KR" sz="1600" dirty="0"/>
              <a:t>.</a:t>
            </a:r>
          </a:p>
          <a:p>
            <a:pPr lvl="1">
              <a:lnSpc>
                <a:spcPct val="100000"/>
              </a:lnSpc>
            </a:pPr>
            <a:r>
              <a:rPr lang="ko-KR" altLang="en-US" sz="1200" dirty="0"/>
              <a:t>겨울에 수온이 낮음에도 불구하고 높은 </a:t>
            </a:r>
            <a:r>
              <a:rPr lang="en-US" altLang="ko-KR" sz="1200" dirty="0"/>
              <a:t>CHLA </a:t>
            </a:r>
            <a:r>
              <a:rPr lang="ko-KR" altLang="en-US" sz="1200" dirty="0"/>
              <a:t>발생하였음</a:t>
            </a:r>
            <a:r>
              <a:rPr lang="en-US" altLang="ko-KR" sz="1200" dirty="0"/>
              <a:t>.</a:t>
            </a:r>
          </a:p>
          <a:p>
            <a:pPr lvl="1">
              <a:lnSpc>
                <a:spcPct val="100000"/>
              </a:lnSpc>
            </a:pPr>
            <a:r>
              <a:rPr lang="ko-KR" altLang="en-US" sz="1200" dirty="0"/>
              <a:t>이유는 </a:t>
            </a:r>
            <a:r>
              <a:rPr lang="ko-KR" altLang="en-US" sz="1200" dirty="0" err="1"/>
              <a:t>방류량</a:t>
            </a:r>
            <a:r>
              <a:rPr lang="en-US" altLang="ko-KR" sz="1200" dirty="0"/>
              <a:t>(</a:t>
            </a:r>
            <a:r>
              <a:rPr lang="ko-KR" altLang="en-US" sz="1200" dirty="0"/>
              <a:t>유입량</a:t>
            </a:r>
            <a:r>
              <a:rPr lang="en-US" altLang="ko-KR" sz="1200" dirty="0"/>
              <a:t>)</a:t>
            </a:r>
            <a:r>
              <a:rPr lang="ko-KR" altLang="en-US" sz="1200" dirty="0"/>
              <a:t>이 너무 적었기 때문이었음</a:t>
            </a:r>
            <a:r>
              <a:rPr lang="en-US" altLang="ko-KR" sz="1200" dirty="0"/>
              <a:t>.</a:t>
            </a:r>
          </a:p>
          <a:p>
            <a:pPr>
              <a:lnSpc>
                <a:spcPct val="100000"/>
              </a:lnSpc>
            </a:pP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13885981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Flowchart: Document 103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D6F31C7-7D86-B562-4DD8-2AC9AC04B4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/>
            <a:r>
              <a:rPr lang="ko-KR" alt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죽산보</a:t>
            </a:r>
            <a:r>
              <a:rPr lang="en-US" altLang="ko-KR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: CHLA</a:t>
            </a:r>
            <a:r>
              <a:rPr lang="ko-KR" altLang="en-US" sz="3200" dirty="0">
                <a:solidFill>
                  <a:srgbClr val="FFFFFF"/>
                </a:solidFill>
              </a:rPr>
              <a:t>기준</a:t>
            </a:r>
            <a:r>
              <a:rPr lang="ko-KR" alt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상관관계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23F51CB-774F-99CD-A8E0-580BFBE60BE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84672" y="640080"/>
            <a:ext cx="6394058" cy="5578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90632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Flowchart: Document 2054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D6F31C7-7D86-B562-4DD8-2AC9AC04B4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/>
            <a:r>
              <a:rPr lang="ko-KR" altLang="en-US" sz="3200" dirty="0" err="1">
                <a:solidFill>
                  <a:srgbClr val="FFFFFF"/>
                </a:solidFill>
              </a:rPr>
              <a:t>승촌</a:t>
            </a:r>
            <a:r>
              <a:rPr lang="ko-KR" alt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보</a:t>
            </a:r>
            <a:r>
              <a:rPr lang="en-US" altLang="ko-KR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: CHLA</a:t>
            </a:r>
            <a:r>
              <a:rPr lang="ko-KR" altLang="en-US" sz="3200" dirty="0">
                <a:solidFill>
                  <a:srgbClr val="FFFFFF"/>
                </a:solidFill>
              </a:rPr>
              <a:t>기준</a:t>
            </a:r>
            <a:r>
              <a:rPr lang="ko-KR" alt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상관관계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167F223-5EF0-478E-CCF0-5C78B187553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02889" y="640080"/>
            <a:ext cx="6357625" cy="5578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50833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FBC10B-A951-5D54-0B62-3B1B099F2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특성별 죽산보와 </a:t>
            </a:r>
            <a:r>
              <a:rPr lang="ko-KR" altLang="en-US" dirty="0" err="1"/>
              <a:t>승촌보</a:t>
            </a:r>
            <a:r>
              <a:rPr lang="ko-KR" altLang="en-US" dirty="0"/>
              <a:t> 데이터 비교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48372AD-F55D-7B12-4A5E-1A2BFB126F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ko-KR" altLang="en-US" sz="1600" dirty="0"/>
              <a:t>특성별로 죽산보와 </a:t>
            </a:r>
            <a:r>
              <a:rPr lang="ko-KR" altLang="en-US" sz="1600" dirty="0" err="1"/>
              <a:t>승촌보의</a:t>
            </a:r>
            <a:r>
              <a:rPr lang="ko-KR" altLang="en-US" sz="1600" dirty="0"/>
              <a:t> 변화를 선그래프로 그려 비교함</a:t>
            </a:r>
            <a:endParaRPr lang="en-US" altLang="ko-KR" sz="1600" dirty="0"/>
          </a:p>
          <a:p>
            <a:pPr>
              <a:lnSpc>
                <a:spcPct val="100000"/>
              </a:lnSpc>
            </a:pPr>
            <a:r>
              <a:rPr lang="ko-KR" altLang="en-US" sz="1600" dirty="0"/>
              <a:t>두 보의 특성별 변화가 매우 비슷함</a:t>
            </a:r>
            <a:r>
              <a:rPr lang="en-US" altLang="ko-KR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158687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9F125A-EB25-44E2-C326-9B12A9153B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919"/>
            <a:ext cx="10515600" cy="802904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latinLnBrk="0"/>
            <a:r>
              <a:rPr lang="ko-KR" altLang="en-US" sz="52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죽산보</a:t>
            </a:r>
            <a:r>
              <a:rPr lang="ko-KR" alt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altLang="ko-KR" sz="5200" dirty="0"/>
              <a:t>vs</a:t>
            </a:r>
            <a:r>
              <a:rPr lang="ko-KR" altLang="en-US" sz="5200" dirty="0"/>
              <a:t> </a:t>
            </a:r>
            <a:r>
              <a:rPr lang="ko-KR" altLang="en-US" sz="5200" dirty="0" err="1"/>
              <a:t>승촌보</a:t>
            </a:r>
            <a:r>
              <a:rPr lang="en-US" altLang="ko-KR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: CHLA </a:t>
            </a:r>
            <a:r>
              <a:rPr lang="ko-KR" alt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변화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DD8DB94-F506-AFBD-794C-C5204F5FAE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3114" y="872891"/>
            <a:ext cx="4733994" cy="570636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6400CF4-0D41-6995-9040-B170B2231D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2068" y="872891"/>
            <a:ext cx="4655189" cy="5706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4479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9F125A-EB25-44E2-C326-9B12A9153B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919"/>
            <a:ext cx="10515600" cy="802904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latinLnBrk="0"/>
            <a:r>
              <a:rPr lang="ko-KR" altLang="en-US" sz="52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죽산보</a:t>
            </a:r>
            <a:r>
              <a:rPr lang="ko-KR" alt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altLang="ko-KR" sz="5200" dirty="0"/>
              <a:t>vs</a:t>
            </a:r>
            <a:r>
              <a:rPr lang="ko-KR" altLang="en-US" sz="5200" dirty="0"/>
              <a:t> </a:t>
            </a:r>
            <a:r>
              <a:rPr lang="ko-KR" altLang="en-US" sz="5200" dirty="0" err="1"/>
              <a:t>승촌보</a:t>
            </a:r>
            <a:r>
              <a:rPr lang="en-US" altLang="ko-KR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: </a:t>
            </a:r>
            <a:r>
              <a:rPr lang="ko-KR" altLang="en-US" sz="5200" dirty="0"/>
              <a:t>수온</a:t>
            </a:r>
            <a:r>
              <a:rPr lang="en-US" altLang="ko-KR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ko-KR" alt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변화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5AB9A91-1815-7C33-4633-F758EA4DE4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304" y="872890"/>
            <a:ext cx="4663221" cy="570636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020709A-E159-88E5-E765-B50DB4F9ED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1219" y="849331"/>
            <a:ext cx="4714883" cy="5729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9951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9F125A-EB25-44E2-C326-9B12A9153B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919"/>
            <a:ext cx="10515600" cy="802904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latinLnBrk="0"/>
            <a:r>
              <a:rPr lang="ko-KR" altLang="en-US" sz="52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죽산보</a:t>
            </a:r>
            <a:r>
              <a:rPr lang="ko-KR" alt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altLang="ko-KR" sz="5200" dirty="0"/>
              <a:t>vs</a:t>
            </a:r>
            <a:r>
              <a:rPr lang="ko-KR" altLang="en-US" sz="5200" dirty="0"/>
              <a:t> </a:t>
            </a:r>
            <a:r>
              <a:rPr lang="ko-KR" altLang="en-US" sz="5200" dirty="0" err="1"/>
              <a:t>승촌보</a:t>
            </a:r>
            <a:r>
              <a:rPr lang="en-US" altLang="ko-KR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: </a:t>
            </a:r>
            <a:r>
              <a:rPr lang="en-US" altLang="ko-KR" sz="5200" dirty="0"/>
              <a:t>TP</a:t>
            </a:r>
            <a:r>
              <a:rPr lang="en-US" altLang="ko-KR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ko-KR" alt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변화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F9AAC03-00C8-FD9E-9703-944AA19C4A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7398" y="879516"/>
            <a:ext cx="4714883" cy="569973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8B8E543-C94B-93CA-0AD4-DB72017B4E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1479" y="868700"/>
            <a:ext cx="4714883" cy="5710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1995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9F125A-EB25-44E2-C326-9B12A9153B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919"/>
            <a:ext cx="10515600" cy="802904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latinLnBrk="0"/>
            <a:r>
              <a:rPr lang="ko-KR" altLang="en-US" sz="52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죽산보</a:t>
            </a:r>
            <a:r>
              <a:rPr lang="ko-KR" alt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altLang="ko-KR" sz="5200" dirty="0"/>
              <a:t>vs</a:t>
            </a:r>
            <a:r>
              <a:rPr lang="ko-KR" altLang="en-US" sz="5200" dirty="0"/>
              <a:t> </a:t>
            </a:r>
            <a:r>
              <a:rPr lang="ko-KR" altLang="en-US" sz="5200" dirty="0" err="1"/>
              <a:t>승촌보</a:t>
            </a:r>
            <a:r>
              <a:rPr lang="en-US" altLang="ko-KR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: </a:t>
            </a:r>
            <a:r>
              <a:rPr lang="ko-KR" altLang="en-US" sz="5200" dirty="0" err="1"/>
              <a:t>방류량</a:t>
            </a:r>
            <a:r>
              <a:rPr lang="en-US" altLang="ko-KR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ko-KR" alt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변화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DF34653-999D-C203-7652-6ACF22F05F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5934" y="896615"/>
            <a:ext cx="4714883" cy="568263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3757596-2A32-4B79-4534-89C8CF7E10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1185" y="893481"/>
            <a:ext cx="4658266" cy="5685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8015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428AC11-BFDF-42EF-80FF-717BBF9090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08628" y="1408629"/>
            <a:ext cx="6858000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CC56AF6-38E4-490B-8E2B-1A1037B4ED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832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339A6F5-AD6A-4D80-8AD9-6290D13AC4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513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61000"/>
                </a:srgbClr>
              </a:gs>
              <a:gs pos="95000">
                <a:schemeClr val="accent5">
                  <a:alpha val="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00A5E836-5DE4-9CA9-4B23-D48BEF781F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2" y="2945176"/>
            <a:ext cx="2878688" cy="2757975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pPr latinLnBrk="0">
              <a:lnSpc>
                <a:spcPct val="150000"/>
              </a:lnSpc>
            </a:pPr>
            <a:r>
              <a:rPr lang="ko-KR" altLang="en-US" sz="1900" dirty="0">
                <a:solidFill>
                  <a:srgbClr val="FFFFFF"/>
                </a:solidFill>
              </a:rPr>
              <a:t>죽산보의 </a:t>
            </a:r>
            <a:r>
              <a:rPr lang="en-US" altLang="ko-KR" sz="1900" dirty="0">
                <a:solidFill>
                  <a:srgbClr val="FFFFFF"/>
                </a:solidFill>
              </a:rPr>
              <a:t>CHLA </a:t>
            </a:r>
            <a:r>
              <a:rPr lang="ko-KR" altLang="en-US" sz="1900" dirty="0">
                <a:solidFill>
                  <a:srgbClr val="FFFFFF"/>
                </a:solidFill>
              </a:rPr>
              <a:t>예측 모델 훈련 결과</a:t>
            </a:r>
            <a:r>
              <a:rPr lang="en-US" altLang="ko-KR" sz="1900" dirty="0">
                <a:solidFill>
                  <a:srgbClr val="FFFFFF"/>
                </a:solidFill>
              </a:rPr>
              <a:t>: </a:t>
            </a:r>
            <a:br>
              <a:rPr lang="en-US" altLang="ko-KR" sz="1900" dirty="0">
                <a:solidFill>
                  <a:srgbClr val="FFFFFF"/>
                </a:solidFill>
              </a:rPr>
            </a:br>
            <a:br>
              <a:rPr lang="en-US" altLang="ko-KR" sz="1900" dirty="0">
                <a:solidFill>
                  <a:srgbClr val="FFFFFF"/>
                </a:solidFill>
              </a:rPr>
            </a:br>
            <a:r>
              <a:rPr lang="en-US" altLang="ko-KR" sz="1200" dirty="0">
                <a:solidFill>
                  <a:srgbClr val="FFFFFF"/>
                </a:solidFill>
              </a:rPr>
              <a:t>- </a:t>
            </a:r>
            <a:r>
              <a:rPr lang="ko-KR" altLang="en-US" sz="1200" dirty="0">
                <a:solidFill>
                  <a:srgbClr val="FFFFFF"/>
                </a:solidFill>
              </a:rPr>
              <a:t>죽산보의 </a:t>
            </a:r>
            <a:r>
              <a:rPr lang="en-US" altLang="ko-KR" sz="1200" dirty="0">
                <a:solidFill>
                  <a:srgbClr val="FFFFFF"/>
                </a:solidFill>
              </a:rPr>
              <a:t>CHLA </a:t>
            </a:r>
            <a:r>
              <a:rPr lang="ko-KR" altLang="en-US" sz="1200" dirty="0">
                <a:solidFill>
                  <a:srgbClr val="FFFFFF"/>
                </a:solidFill>
              </a:rPr>
              <a:t>예측 특성 중요도</a:t>
            </a:r>
            <a:br>
              <a:rPr lang="en-US" altLang="ko-KR" sz="1200" dirty="0">
                <a:solidFill>
                  <a:srgbClr val="FFFFFF"/>
                </a:solidFill>
              </a:rPr>
            </a:br>
            <a:r>
              <a:rPr lang="en-US" altLang="ko-KR" sz="1200" dirty="0">
                <a:solidFill>
                  <a:srgbClr val="FFFFFF"/>
                </a:solidFill>
              </a:rPr>
              <a:t>- </a:t>
            </a:r>
            <a:r>
              <a:rPr lang="ko-KR" altLang="en-US" sz="1200" dirty="0">
                <a:solidFill>
                  <a:srgbClr val="FFFFFF"/>
                </a:solidFill>
              </a:rPr>
              <a:t>죽산보의 수온과 </a:t>
            </a:r>
            <a:r>
              <a:rPr lang="ko-KR" altLang="en-US" sz="1200" dirty="0" err="1">
                <a:solidFill>
                  <a:srgbClr val="FFFFFF"/>
                </a:solidFill>
              </a:rPr>
              <a:t>방류량에</a:t>
            </a:r>
            <a:r>
              <a:rPr lang="en-US" altLang="ko-KR" sz="1200" dirty="0">
                <a:solidFill>
                  <a:srgbClr val="FFFFFF"/>
                </a:solidFill>
              </a:rPr>
              <a:t> </a:t>
            </a:r>
            <a:r>
              <a:rPr lang="ko-KR" altLang="en-US" sz="1200" dirty="0">
                <a:solidFill>
                  <a:srgbClr val="FFFFFF"/>
                </a:solidFill>
              </a:rPr>
              <a:t>대해 지난 </a:t>
            </a:r>
            <a:r>
              <a:rPr lang="en-US" altLang="ko-KR" sz="1200" dirty="0">
                <a:solidFill>
                  <a:srgbClr val="FFFFFF"/>
                </a:solidFill>
              </a:rPr>
              <a:t>1</a:t>
            </a:r>
            <a:r>
              <a:rPr lang="ko-KR" altLang="en-US" sz="1200" dirty="0">
                <a:solidFill>
                  <a:srgbClr val="FFFFFF"/>
                </a:solidFill>
              </a:rPr>
              <a:t>일부터 </a:t>
            </a:r>
            <a:r>
              <a:rPr lang="en-US" altLang="ko-KR" sz="1200" dirty="0">
                <a:solidFill>
                  <a:srgbClr val="FFFFFF"/>
                </a:solidFill>
              </a:rPr>
              <a:t>14</a:t>
            </a:r>
            <a:r>
              <a:rPr lang="ko-KR" altLang="en-US" sz="1200" dirty="0">
                <a:solidFill>
                  <a:srgbClr val="FFFFFF"/>
                </a:solidFill>
              </a:rPr>
              <a:t>일 동안의 평균값 특성 추가</a:t>
            </a:r>
            <a:br>
              <a:rPr lang="en-US" altLang="ko-KR" sz="1200" dirty="0">
                <a:solidFill>
                  <a:srgbClr val="FFFFFF"/>
                </a:solidFill>
              </a:rPr>
            </a:br>
            <a:r>
              <a:rPr lang="en-US" altLang="ko-KR" sz="1200" dirty="0">
                <a:solidFill>
                  <a:srgbClr val="FFFFFF"/>
                </a:solidFill>
              </a:rPr>
              <a:t>- 10</a:t>
            </a:r>
            <a:r>
              <a:rPr lang="ko-KR" altLang="en-US" sz="1200" dirty="0">
                <a:solidFill>
                  <a:srgbClr val="FFFFFF"/>
                </a:solidFill>
              </a:rPr>
              <a:t>일까지의 특성 중요도 변화 히스토그램</a:t>
            </a:r>
            <a:br>
              <a:rPr lang="en-US" altLang="ko-KR" sz="1200" dirty="0">
                <a:solidFill>
                  <a:srgbClr val="FFFFFF"/>
                </a:solidFill>
              </a:rPr>
            </a:br>
            <a:r>
              <a:rPr lang="en-US" altLang="ko-KR" sz="1200" dirty="0">
                <a:solidFill>
                  <a:srgbClr val="FFFFFF"/>
                </a:solidFill>
              </a:rPr>
              <a:t>- </a:t>
            </a:r>
            <a:r>
              <a:rPr lang="ko-KR" altLang="en-US" sz="1200" dirty="0">
                <a:solidFill>
                  <a:srgbClr val="FFFFFF"/>
                </a:solidFill>
              </a:rPr>
              <a:t>지난 </a:t>
            </a:r>
            <a:r>
              <a:rPr lang="en-US" altLang="ko-KR" sz="1200" dirty="0">
                <a:solidFill>
                  <a:srgbClr val="FFFFFF"/>
                </a:solidFill>
              </a:rPr>
              <a:t>8</a:t>
            </a:r>
            <a:r>
              <a:rPr lang="ko-KR" altLang="en-US" sz="1200" dirty="0">
                <a:solidFill>
                  <a:srgbClr val="FFFFFF"/>
                </a:solidFill>
              </a:rPr>
              <a:t>일 동안의 수온 평균값이 가장 중요</a:t>
            </a:r>
            <a:br>
              <a:rPr lang="en-US" altLang="ko-KR" sz="1200" dirty="0">
                <a:solidFill>
                  <a:srgbClr val="FFFFFF"/>
                </a:solidFill>
              </a:rPr>
            </a:br>
            <a:endParaRPr lang="en-US" altLang="ko-KR" sz="1900" dirty="0">
              <a:solidFill>
                <a:srgbClr val="FFFFFF"/>
              </a:solidFill>
            </a:endParaRP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8CCC05A3-588C-404B-2E0D-1DD6EC7093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r="2" b="856"/>
          <a:stretch/>
        </p:blipFill>
        <p:spPr>
          <a:xfrm>
            <a:off x="4151512" y="105336"/>
            <a:ext cx="3871235" cy="658913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2F04B0A-1876-E941-5FDC-13983D68C43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" b="3295"/>
          <a:stretch/>
        </p:blipFill>
        <p:spPr>
          <a:xfrm>
            <a:off x="8195088" y="105337"/>
            <a:ext cx="3871234" cy="6454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4533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B12A03-A483-B2A3-E88C-5F3B52759C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특성별 분포도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3ADED9D-AB3C-E762-AC9D-57442554B5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ko-KR" altLang="en-US" sz="1600" dirty="0"/>
              <a:t>죽산보와 </a:t>
            </a:r>
            <a:r>
              <a:rPr lang="ko-KR" altLang="en-US" sz="1600" dirty="0" err="1"/>
              <a:t>승촌보의</a:t>
            </a:r>
            <a:r>
              <a:rPr lang="ko-KR" altLang="en-US" sz="1600" dirty="0"/>
              <a:t> 특성별 분포도를 </a:t>
            </a:r>
            <a:r>
              <a:rPr lang="en-US" altLang="ko-KR" sz="1600" dirty="0"/>
              <a:t>boxplot</a:t>
            </a:r>
            <a:r>
              <a:rPr lang="ko-KR" altLang="en-US" sz="1600" dirty="0"/>
              <a:t>으로 확인</a:t>
            </a:r>
            <a:endParaRPr lang="en-US" altLang="ko-KR" sz="1600" dirty="0"/>
          </a:p>
          <a:p>
            <a:pPr>
              <a:lnSpc>
                <a:spcPct val="100000"/>
              </a:lnSpc>
            </a:pPr>
            <a:r>
              <a:rPr lang="ko-KR" altLang="en-US" sz="1600" dirty="0"/>
              <a:t>죽산보에 탁도</a:t>
            </a:r>
            <a:r>
              <a:rPr lang="en-US" altLang="ko-KR" sz="1600" dirty="0"/>
              <a:t>(Turb) </a:t>
            </a:r>
            <a:r>
              <a:rPr lang="ko-KR" altLang="en-US" sz="1600" dirty="0"/>
              <a:t>특성이 추가됨</a:t>
            </a:r>
            <a:r>
              <a:rPr lang="en-US" altLang="ko-KR" sz="1600" dirty="0"/>
              <a:t>. </a:t>
            </a:r>
            <a:r>
              <a:rPr lang="ko-KR" altLang="en-US" sz="1600" dirty="0" err="1"/>
              <a:t>승촌보에는</a:t>
            </a:r>
            <a:r>
              <a:rPr lang="ko-KR" altLang="en-US" sz="1600" dirty="0"/>
              <a:t> 없음</a:t>
            </a:r>
            <a:r>
              <a:rPr lang="en-US" altLang="ko-KR" sz="1600" dirty="0"/>
              <a:t>.</a:t>
            </a:r>
          </a:p>
          <a:p>
            <a:pPr>
              <a:lnSpc>
                <a:spcPct val="100000"/>
              </a:lnSpc>
            </a:pPr>
            <a:r>
              <a:rPr lang="ko-KR" altLang="en-US" sz="1600" dirty="0"/>
              <a:t>다른 특성들의 분포가 두 보에서 비슷함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0000217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428AC11-BFDF-42EF-80FF-717BBF9090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08628" y="1408629"/>
            <a:ext cx="6858000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CC56AF6-38E4-490B-8E2B-1A1037B4ED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832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339A6F5-AD6A-4D80-8AD9-6290D13AC4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513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61000"/>
                </a:srgbClr>
              </a:gs>
              <a:gs pos="95000">
                <a:schemeClr val="accent5">
                  <a:alpha val="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EF3F302-7DEF-2A83-48D9-A248B0D138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2" y="2693504"/>
            <a:ext cx="2878688" cy="3958959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pPr latinLnBrk="0">
              <a:lnSpc>
                <a:spcPct val="150000"/>
              </a:lnSpc>
            </a:pPr>
            <a:r>
              <a:rPr lang="ko-KR" altLang="en-US" sz="1900" dirty="0">
                <a:solidFill>
                  <a:srgbClr val="FFFFFF"/>
                </a:solidFill>
              </a:rPr>
              <a:t>죽산보의 </a:t>
            </a:r>
            <a:r>
              <a:rPr lang="en-US" altLang="ko-KR" sz="1900" dirty="0">
                <a:solidFill>
                  <a:srgbClr val="FFFFFF"/>
                </a:solidFill>
              </a:rPr>
              <a:t>CHLA </a:t>
            </a:r>
            <a:r>
              <a:rPr lang="ko-KR" altLang="en-US" sz="1900" dirty="0">
                <a:solidFill>
                  <a:srgbClr val="FFFFFF"/>
                </a:solidFill>
              </a:rPr>
              <a:t>예측 모델 훈련 결과 </a:t>
            </a:r>
            <a:r>
              <a:rPr lang="en-US" altLang="ko-KR" sz="1900" dirty="0">
                <a:solidFill>
                  <a:srgbClr val="FFFFFF"/>
                </a:solidFill>
              </a:rPr>
              <a:t>(</a:t>
            </a:r>
            <a:r>
              <a:rPr lang="ko-KR" altLang="en-US" sz="1900" dirty="0" err="1">
                <a:solidFill>
                  <a:srgbClr val="FFFFFF"/>
                </a:solidFill>
              </a:rPr>
              <a:t>승촌보</a:t>
            </a:r>
            <a:r>
              <a:rPr lang="ko-KR" altLang="en-US" sz="1900" dirty="0">
                <a:solidFill>
                  <a:srgbClr val="FFFFFF"/>
                </a:solidFill>
              </a:rPr>
              <a:t> 데이터 활용</a:t>
            </a:r>
            <a:r>
              <a:rPr lang="en-US" altLang="ko-KR" sz="1900" dirty="0">
                <a:solidFill>
                  <a:srgbClr val="FFFFFF"/>
                </a:solidFill>
              </a:rPr>
              <a:t>): </a:t>
            </a:r>
            <a:br>
              <a:rPr lang="en-US" altLang="ko-KR" sz="1900" dirty="0">
                <a:solidFill>
                  <a:srgbClr val="FFFFFF"/>
                </a:solidFill>
              </a:rPr>
            </a:br>
            <a:br>
              <a:rPr lang="en-US" altLang="ko-KR" sz="1900" dirty="0">
                <a:solidFill>
                  <a:srgbClr val="FFFFFF"/>
                </a:solidFill>
              </a:rPr>
            </a:br>
            <a:r>
              <a:rPr lang="en-US" altLang="ko-KR" sz="1300" dirty="0">
                <a:solidFill>
                  <a:srgbClr val="FFFFFF"/>
                </a:solidFill>
              </a:rPr>
              <a:t>- </a:t>
            </a:r>
            <a:r>
              <a:rPr lang="ko-KR" altLang="en-US" sz="1200" dirty="0">
                <a:solidFill>
                  <a:srgbClr val="FFFFFF"/>
                </a:solidFill>
              </a:rPr>
              <a:t>죽산보의 </a:t>
            </a:r>
            <a:r>
              <a:rPr lang="en-US" altLang="ko-KR" sz="1200" dirty="0">
                <a:solidFill>
                  <a:srgbClr val="FFFFFF"/>
                </a:solidFill>
              </a:rPr>
              <a:t>CHLA </a:t>
            </a:r>
            <a:r>
              <a:rPr lang="ko-KR" altLang="en-US" sz="1200" dirty="0">
                <a:solidFill>
                  <a:srgbClr val="FFFFFF"/>
                </a:solidFill>
              </a:rPr>
              <a:t>예측 특성 중요도</a:t>
            </a:r>
            <a:br>
              <a:rPr lang="en-US" altLang="ko-KR" sz="1200" dirty="0">
                <a:solidFill>
                  <a:srgbClr val="FFFFFF"/>
                </a:solidFill>
              </a:rPr>
            </a:br>
            <a:r>
              <a:rPr lang="en-US" altLang="ko-KR" sz="1200" dirty="0">
                <a:solidFill>
                  <a:srgbClr val="FFFFFF"/>
                </a:solidFill>
              </a:rPr>
              <a:t>- </a:t>
            </a:r>
            <a:r>
              <a:rPr lang="ko-KR" altLang="en-US" sz="1200" dirty="0">
                <a:solidFill>
                  <a:srgbClr val="FFFFFF"/>
                </a:solidFill>
              </a:rPr>
              <a:t>죽산보의 수온과 </a:t>
            </a:r>
            <a:r>
              <a:rPr lang="ko-KR" altLang="en-US" sz="1200" dirty="0" err="1">
                <a:solidFill>
                  <a:srgbClr val="FFFFFF"/>
                </a:solidFill>
              </a:rPr>
              <a:t>방류량에</a:t>
            </a:r>
            <a:r>
              <a:rPr lang="en-US" altLang="ko-KR" sz="1200" dirty="0">
                <a:solidFill>
                  <a:srgbClr val="FFFFFF"/>
                </a:solidFill>
              </a:rPr>
              <a:t> </a:t>
            </a:r>
            <a:r>
              <a:rPr lang="ko-KR" altLang="en-US" sz="1200" dirty="0">
                <a:solidFill>
                  <a:srgbClr val="FFFFFF"/>
                </a:solidFill>
              </a:rPr>
              <a:t>대해 지난 </a:t>
            </a:r>
            <a:r>
              <a:rPr lang="en-US" altLang="ko-KR" sz="1200" dirty="0">
                <a:solidFill>
                  <a:srgbClr val="FFFFFF"/>
                </a:solidFill>
              </a:rPr>
              <a:t>1</a:t>
            </a:r>
            <a:r>
              <a:rPr lang="ko-KR" altLang="en-US" sz="1200" dirty="0">
                <a:solidFill>
                  <a:srgbClr val="FFFFFF"/>
                </a:solidFill>
              </a:rPr>
              <a:t>일부터 </a:t>
            </a:r>
            <a:r>
              <a:rPr lang="en-US" altLang="ko-KR" sz="1200" dirty="0">
                <a:solidFill>
                  <a:srgbClr val="FFFFFF"/>
                </a:solidFill>
              </a:rPr>
              <a:t>14</a:t>
            </a:r>
            <a:r>
              <a:rPr lang="ko-KR" altLang="en-US" sz="1200" dirty="0">
                <a:solidFill>
                  <a:srgbClr val="FFFFFF"/>
                </a:solidFill>
              </a:rPr>
              <a:t>일 동안의 평균값 특성 추가</a:t>
            </a:r>
            <a:br>
              <a:rPr lang="en-US" altLang="ko-KR" sz="1200" dirty="0">
                <a:solidFill>
                  <a:srgbClr val="FFFFFF"/>
                </a:solidFill>
              </a:rPr>
            </a:br>
            <a:r>
              <a:rPr lang="en-US" altLang="ko-KR" sz="1200" dirty="0">
                <a:solidFill>
                  <a:srgbClr val="FFFFFF"/>
                </a:solidFill>
              </a:rPr>
              <a:t>- </a:t>
            </a:r>
            <a:r>
              <a:rPr lang="ko-KR" altLang="en-US" sz="1200" dirty="0" err="1">
                <a:solidFill>
                  <a:srgbClr val="FFFFFF"/>
                </a:solidFill>
              </a:rPr>
              <a:t>승촌보의</a:t>
            </a:r>
            <a:r>
              <a:rPr lang="ko-KR" altLang="en-US" sz="1200" dirty="0">
                <a:solidFill>
                  <a:srgbClr val="FFFFFF"/>
                </a:solidFill>
              </a:rPr>
              <a:t> </a:t>
            </a:r>
            <a:r>
              <a:rPr lang="en-US" altLang="ko-KR" sz="1200" dirty="0">
                <a:solidFill>
                  <a:srgbClr val="FFFFFF"/>
                </a:solidFill>
              </a:rPr>
              <a:t>CHLA, </a:t>
            </a:r>
            <a:r>
              <a:rPr lang="ko-KR" altLang="en-US" sz="1200" dirty="0">
                <a:solidFill>
                  <a:srgbClr val="FFFFFF"/>
                </a:solidFill>
              </a:rPr>
              <a:t>수온</a:t>
            </a:r>
            <a:r>
              <a:rPr lang="en-US" altLang="ko-KR" sz="1200" dirty="0">
                <a:solidFill>
                  <a:srgbClr val="FFFFFF"/>
                </a:solidFill>
              </a:rPr>
              <a:t>, </a:t>
            </a:r>
            <a:r>
              <a:rPr lang="ko-KR" altLang="en-US" sz="1200" dirty="0" err="1">
                <a:solidFill>
                  <a:srgbClr val="FFFFFF"/>
                </a:solidFill>
              </a:rPr>
              <a:t>방류량</a:t>
            </a:r>
            <a:r>
              <a:rPr lang="ko-KR" altLang="en-US" sz="1200" dirty="0">
                <a:solidFill>
                  <a:srgbClr val="FFFFFF"/>
                </a:solidFill>
              </a:rPr>
              <a:t> 특성의 지난 </a:t>
            </a:r>
            <a:r>
              <a:rPr lang="en-US" altLang="ko-KR" sz="1200" dirty="0">
                <a:solidFill>
                  <a:srgbClr val="FFFFFF"/>
                </a:solidFill>
              </a:rPr>
              <a:t>1</a:t>
            </a:r>
            <a:r>
              <a:rPr lang="ko-KR" altLang="en-US" sz="1200" dirty="0">
                <a:solidFill>
                  <a:srgbClr val="FFFFFF"/>
                </a:solidFill>
              </a:rPr>
              <a:t>일부터 </a:t>
            </a:r>
            <a:r>
              <a:rPr lang="en-US" altLang="ko-KR" sz="1200" dirty="0">
                <a:solidFill>
                  <a:srgbClr val="FFFFFF"/>
                </a:solidFill>
              </a:rPr>
              <a:t>14</a:t>
            </a:r>
            <a:r>
              <a:rPr lang="ko-KR" altLang="en-US" sz="1200" dirty="0">
                <a:solidFill>
                  <a:srgbClr val="FFFFFF"/>
                </a:solidFill>
              </a:rPr>
              <a:t>일 동안의 평균값 특성 추가</a:t>
            </a:r>
            <a:br>
              <a:rPr lang="en-US" altLang="ko-KR" sz="1200" dirty="0">
                <a:solidFill>
                  <a:srgbClr val="FFFFFF"/>
                </a:solidFill>
              </a:rPr>
            </a:br>
            <a:r>
              <a:rPr lang="en-US" altLang="ko-KR" sz="1200" dirty="0">
                <a:solidFill>
                  <a:srgbClr val="FFFFFF"/>
                </a:solidFill>
              </a:rPr>
              <a:t>- 10</a:t>
            </a:r>
            <a:r>
              <a:rPr lang="ko-KR" altLang="en-US" sz="1200" dirty="0">
                <a:solidFill>
                  <a:srgbClr val="FFFFFF"/>
                </a:solidFill>
              </a:rPr>
              <a:t>일 동안의 특성 중요도 변화 </a:t>
            </a:r>
            <a:r>
              <a:rPr lang="ko-KR" altLang="en-US" sz="1200" dirty="0" err="1">
                <a:solidFill>
                  <a:srgbClr val="FFFFFF"/>
                </a:solidFill>
              </a:rPr>
              <a:t>히스트로그램</a:t>
            </a:r>
            <a:br>
              <a:rPr lang="en-US" altLang="ko-KR" sz="1200" dirty="0">
                <a:solidFill>
                  <a:srgbClr val="FFFFFF"/>
                </a:solidFill>
              </a:rPr>
            </a:br>
            <a:r>
              <a:rPr lang="en-US" altLang="ko-KR" sz="1200" dirty="0">
                <a:solidFill>
                  <a:srgbClr val="FFFFFF"/>
                </a:solidFill>
              </a:rPr>
              <a:t>- </a:t>
            </a:r>
            <a:r>
              <a:rPr lang="ko-KR" altLang="en-US" sz="1200" dirty="0">
                <a:solidFill>
                  <a:srgbClr val="FFFFFF"/>
                </a:solidFill>
              </a:rPr>
              <a:t>지난 하룻동안의 </a:t>
            </a:r>
            <a:r>
              <a:rPr lang="ko-KR" altLang="en-US" sz="1200" dirty="0" err="1">
                <a:solidFill>
                  <a:srgbClr val="FFFFFF"/>
                </a:solidFill>
              </a:rPr>
              <a:t>승촌보</a:t>
            </a:r>
            <a:r>
              <a:rPr lang="ko-KR" altLang="en-US" sz="1200" dirty="0">
                <a:solidFill>
                  <a:srgbClr val="FFFFFF"/>
                </a:solidFill>
              </a:rPr>
              <a:t> </a:t>
            </a:r>
            <a:r>
              <a:rPr lang="en-US" altLang="ko-KR" sz="1200" dirty="0">
                <a:solidFill>
                  <a:srgbClr val="FFFFFF"/>
                </a:solidFill>
              </a:rPr>
              <a:t>CHLA </a:t>
            </a:r>
            <a:r>
              <a:rPr lang="ko-KR" altLang="en-US" sz="1200" dirty="0">
                <a:solidFill>
                  <a:srgbClr val="FFFFFF"/>
                </a:solidFill>
              </a:rPr>
              <a:t>평균값이 가장 중요</a:t>
            </a:r>
            <a:br>
              <a:rPr lang="en-US" altLang="ko-KR" sz="1300" dirty="0">
                <a:solidFill>
                  <a:srgbClr val="FFFFFF"/>
                </a:solidFill>
              </a:rPr>
            </a:br>
            <a:br>
              <a:rPr lang="en-US" altLang="ko-KR" sz="1900" dirty="0">
                <a:solidFill>
                  <a:srgbClr val="FFFFFF"/>
                </a:solidFill>
              </a:rPr>
            </a:br>
            <a:endParaRPr lang="en-US" altLang="ko-KR" sz="1900" dirty="0">
              <a:solidFill>
                <a:srgbClr val="FFFFFF"/>
              </a:solidFill>
            </a:endParaRPr>
          </a:p>
        </p:txBody>
      </p:sp>
      <p:pic>
        <p:nvPicPr>
          <p:cNvPr id="5" name="그림 4" descr="텍스트, 스크린샷, 평행, 번호이(가) 표시된 사진&#10;&#10;자동 생성된 설명">
            <a:extLst>
              <a:ext uri="{FF2B5EF4-FFF2-40B4-BE49-F238E27FC236}">
                <a16:creationId xmlns:a16="http://schemas.microsoft.com/office/drawing/2014/main" id="{E1D52526-4161-5A60-B963-C119745E9F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1755" y="66743"/>
            <a:ext cx="3941159" cy="6568599"/>
          </a:xfrm>
          <a:prstGeom prst="rect">
            <a:avLst/>
          </a:prstGeom>
        </p:spPr>
      </p:pic>
      <p:pic>
        <p:nvPicPr>
          <p:cNvPr id="7" name="그림 6" descr="텍스트, 스크린샷, 번호, 평행이(가) 표시된 사진&#10;&#10;자동 생성된 설명">
            <a:extLst>
              <a:ext uri="{FF2B5EF4-FFF2-40B4-BE49-F238E27FC236}">
                <a16:creationId xmlns:a16="http://schemas.microsoft.com/office/drawing/2014/main" id="{5D6BF7AA-D580-0811-D09F-604D0D35FD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1822" y="0"/>
            <a:ext cx="3941160" cy="6708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9775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Flowchart: Document 1041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C9F125A-EB25-44E2-C326-9B12A9153B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/>
            <a:r>
              <a:rPr lang="ko-KR" altLang="en-US" sz="32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죽산보</a:t>
            </a:r>
            <a:r>
              <a:rPr lang="en-US" altLang="ko-KR" sz="32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: </a:t>
            </a:r>
            <a:r>
              <a:rPr lang="ko-KR" altLang="en-US" sz="32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특성별 분포</a:t>
            </a:r>
          </a:p>
        </p:txBody>
      </p:sp>
      <p:pic>
        <p:nvPicPr>
          <p:cNvPr id="1026" name="Picture 2" descr="도표, 스크린샷, 직사각형, 평행이(가) 표시된 사진&#10;&#10;자동 생성된 설명">
            <a:extLst>
              <a:ext uri="{FF2B5EF4-FFF2-40B4-BE49-F238E27FC236}">
                <a16:creationId xmlns:a16="http://schemas.microsoft.com/office/drawing/2014/main" id="{49A7A9CC-349B-D631-9BC7-BDE97FD63C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663132" y="356"/>
            <a:ext cx="5116110" cy="6844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83910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Flowchart: Document 1041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C9F125A-EB25-44E2-C326-9B12A9153B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/>
            <a:r>
              <a:rPr lang="ko-KR" altLang="en-US" sz="3200" dirty="0" err="1">
                <a:solidFill>
                  <a:srgbClr val="FFFFFF"/>
                </a:solidFill>
              </a:rPr>
              <a:t>승촌</a:t>
            </a:r>
            <a:r>
              <a:rPr lang="ko-KR" alt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보</a:t>
            </a:r>
            <a:r>
              <a:rPr lang="en-US" altLang="ko-KR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: </a:t>
            </a:r>
            <a:r>
              <a:rPr lang="ko-KR" alt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특성별 분포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2197E2E-C0CD-899F-5122-94371E7721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1996" y="4412"/>
            <a:ext cx="5130672" cy="6853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39864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FBC10B-A951-5D54-0B62-3B1B099F2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죽산보의 </a:t>
            </a:r>
            <a:r>
              <a:rPr lang="en-US" altLang="ko-KR" dirty="0"/>
              <a:t>CHLA</a:t>
            </a:r>
            <a:r>
              <a:rPr lang="ko-KR" altLang="en-US" dirty="0"/>
              <a:t>와의 상관관계 선그래프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48372AD-F55D-7B12-4A5E-1A2BFB126F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ko-KR" altLang="en-US" sz="1600" dirty="0"/>
              <a:t>죽산보의 </a:t>
            </a:r>
            <a:r>
              <a:rPr lang="en-US" altLang="ko-KR" sz="1600" dirty="0"/>
              <a:t>CHLA</a:t>
            </a:r>
            <a:r>
              <a:rPr lang="ko-KR" altLang="en-US" sz="1600" dirty="0"/>
              <a:t>와 </a:t>
            </a:r>
            <a:r>
              <a:rPr lang="en-US" altLang="ko-KR" sz="1600" dirty="0"/>
              <a:t>pH, DO, TOC, </a:t>
            </a:r>
            <a:r>
              <a:rPr lang="ko-KR" altLang="en-US" sz="1600" dirty="0"/>
              <a:t>수온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방류량과의</a:t>
            </a:r>
            <a:r>
              <a:rPr lang="ko-KR" altLang="en-US" sz="1600" dirty="0"/>
              <a:t> 상관관계를 선그래프로 확인</a:t>
            </a:r>
            <a:endParaRPr lang="en-US" altLang="ko-KR" sz="1600" dirty="0"/>
          </a:p>
          <a:p>
            <a:pPr>
              <a:lnSpc>
                <a:spcPct val="100000"/>
              </a:lnSpc>
            </a:pPr>
            <a:r>
              <a:rPr lang="ko-KR" altLang="en-US" sz="1600" dirty="0"/>
              <a:t>데이터수가 많기에 연도별로 분리한 다음에 일주일당 하나의 샘플을 선택해서 선그래프 그림</a:t>
            </a:r>
            <a:endParaRPr lang="en-US" altLang="ko-KR" sz="1600" dirty="0"/>
          </a:p>
          <a:p>
            <a:pPr>
              <a:lnSpc>
                <a:spcPct val="100000"/>
              </a:lnSpc>
            </a:pPr>
            <a:r>
              <a:rPr lang="en-US" altLang="ko-KR" sz="1600" dirty="0"/>
              <a:t>CHLA: </a:t>
            </a:r>
            <a:r>
              <a:rPr lang="ko-KR" altLang="en-US" sz="1600" dirty="0"/>
              <a:t>초록 선그래프</a:t>
            </a:r>
            <a:endParaRPr lang="en-US" altLang="ko-KR" sz="1600" dirty="0"/>
          </a:p>
          <a:p>
            <a:pPr>
              <a:lnSpc>
                <a:spcPct val="100000"/>
              </a:lnSpc>
            </a:pPr>
            <a:r>
              <a:rPr lang="en-US" altLang="ko-KR" sz="1600" dirty="0"/>
              <a:t>Y</a:t>
            </a:r>
            <a:r>
              <a:rPr lang="ko-KR" altLang="en-US" sz="1600" dirty="0"/>
              <a:t>축</a:t>
            </a:r>
            <a:r>
              <a:rPr lang="en-US" altLang="ko-KR" sz="1600" dirty="0"/>
              <a:t>(</a:t>
            </a:r>
            <a:r>
              <a:rPr lang="ko-KR" altLang="en-US" sz="1600" dirty="0"/>
              <a:t>왼쪽</a:t>
            </a:r>
            <a:r>
              <a:rPr lang="en-US" altLang="ko-KR" sz="1600" dirty="0"/>
              <a:t>): CHLA </a:t>
            </a:r>
            <a:r>
              <a:rPr lang="ko-KR" altLang="en-US" sz="1600" dirty="0"/>
              <a:t>수치</a:t>
            </a:r>
            <a:endParaRPr lang="en-US" altLang="ko-KR" sz="1600" dirty="0"/>
          </a:p>
          <a:p>
            <a:pPr>
              <a:lnSpc>
                <a:spcPct val="100000"/>
              </a:lnSpc>
            </a:pPr>
            <a:r>
              <a:rPr lang="en-US" altLang="ko-KR" sz="1600" dirty="0"/>
              <a:t>CHLA, pH, DO</a:t>
            </a:r>
            <a:r>
              <a:rPr lang="ko-KR" altLang="en-US" sz="1600" dirty="0"/>
              <a:t>는 거의 동일하게 움직임</a:t>
            </a:r>
            <a:r>
              <a:rPr lang="en-US" altLang="ko-KR" sz="1600" dirty="0"/>
              <a:t>. </a:t>
            </a:r>
            <a:r>
              <a:rPr lang="ko-KR" altLang="en-US" sz="1600" dirty="0"/>
              <a:t>즉 상관관계가 매우 높음</a:t>
            </a:r>
            <a:r>
              <a:rPr lang="en-US" altLang="ko-KR" sz="1600" dirty="0"/>
              <a:t>. </a:t>
            </a:r>
            <a:r>
              <a:rPr lang="ko-KR" altLang="en-US" sz="1600" dirty="0"/>
              <a:t>하지만 </a:t>
            </a:r>
            <a:r>
              <a:rPr lang="en-US" altLang="ko-KR" sz="1600" dirty="0"/>
              <a:t>pH</a:t>
            </a:r>
            <a:r>
              <a:rPr lang="ko-KR" altLang="en-US" sz="1600" dirty="0"/>
              <a:t>와 </a:t>
            </a:r>
            <a:r>
              <a:rPr lang="en-US" altLang="ko-KR" sz="1600" dirty="0"/>
              <a:t>DO</a:t>
            </a:r>
            <a:r>
              <a:rPr lang="ko-KR" altLang="en-US" sz="1600" dirty="0"/>
              <a:t>가 </a:t>
            </a:r>
            <a:r>
              <a:rPr lang="en-US" altLang="ko-KR" sz="1600" dirty="0"/>
              <a:t>CHLA </a:t>
            </a:r>
            <a:r>
              <a:rPr lang="ko-KR" altLang="en-US" sz="1600" dirty="0"/>
              <a:t>수치에 영향을 받는 것임</a:t>
            </a:r>
            <a:r>
              <a:rPr lang="en-US" altLang="ko-KR" sz="1600" dirty="0"/>
              <a:t>.</a:t>
            </a:r>
          </a:p>
          <a:p>
            <a:pPr>
              <a:lnSpc>
                <a:spcPct val="100000"/>
              </a:lnSpc>
            </a:pPr>
            <a:r>
              <a:rPr lang="en-US" altLang="ko-KR" sz="1600" dirty="0"/>
              <a:t>CHLA</a:t>
            </a:r>
            <a:r>
              <a:rPr lang="ko-KR" altLang="en-US" sz="1600" dirty="0"/>
              <a:t>를 기준으로 수온과 </a:t>
            </a:r>
            <a:r>
              <a:rPr lang="ko-KR" altLang="en-US" sz="1600" dirty="0" err="1"/>
              <a:t>방류량과는</a:t>
            </a:r>
            <a:r>
              <a:rPr lang="ko-KR" altLang="en-US" sz="1600" dirty="0"/>
              <a:t> 음의 상관관계가 존재함을 확인 가능</a:t>
            </a:r>
            <a:r>
              <a:rPr lang="en-US" altLang="ko-KR" sz="1600" dirty="0"/>
              <a:t>. </a:t>
            </a:r>
            <a:r>
              <a:rPr lang="ko-KR" altLang="en-US" sz="1600" dirty="0"/>
              <a:t>특히 수온과 음의 상관관계를 갖는 이유를 설명할 수 </a:t>
            </a:r>
            <a:r>
              <a:rPr lang="ko-KR" altLang="en-US" sz="1600" dirty="0" err="1"/>
              <a:t>있어야함</a:t>
            </a:r>
            <a:r>
              <a:rPr lang="en-US" altLang="ko-KR" sz="1600" dirty="0"/>
              <a:t>. </a:t>
            </a:r>
            <a:r>
              <a:rPr lang="ko-KR" altLang="en-US" sz="1600" dirty="0" err="1"/>
              <a:t>승촌보의</a:t>
            </a:r>
            <a:r>
              <a:rPr lang="ko-KR" altLang="en-US" sz="1600" dirty="0"/>
              <a:t> 경우와 동일한 것으로 보임</a:t>
            </a:r>
            <a:r>
              <a:rPr lang="en-US" altLang="ko-KR" sz="1600" dirty="0"/>
              <a:t>.</a:t>
            </a:r>
          </a:p>
          <a:p>
            <a:pPr>
              <a:lnSpc>
                <a:spcPct val="100000"/>
              </a:lnSpc>
            </a:pPr>
            <a:r>
              <a:rPr lang="ko-KR" altLang="en-US" sz="1600" dirty="0">
                <a:solidFill>
                  <a:srgbClr val="FF0000"/>
                </a:solidFill>
              </a:rPr>
              <a:t>추가 확인 사항</a:t>
            </a:r>
            <a:r>
              <a:rPr lang="en-US" altLang="ko-KR" sz="1600" dirty="0">
                <a:solidFill>
                  <a:srgbClr val="FF0000"/>
                </a:solidFill>
              </a:rPr>
              <a:t>:</a:t>
            </a:r>
          </a:p>
          <a:p>
            <a:pPr lvl="1">
              <a:lnSpc>
                <a:spcPct val="100000"/>
              </a:lnSpc>
            </a:pPr>
            <a:r>
              <a:rPr lang="ko-KR" altLang="en-US" sz="1200" dirty="0" err="1">
                <a:solidFill>
                  <a:srgbClr val="FF0000"/>
                </a:solidFill>
              </a:rPr>
              <a:t>방류량과의</a:t>
            </a:r>
            <a:r>
              <a:rPr lang="ko-KR" altLang="en-US" sz="1200" dirty="0">
                <a:solidFill>
                  <a:srgbClr val="FF0000"/>
                </a:solidFill>
              </a:rPr>
              <a:t> 상관관계 선그래프를 추후 그려야 함</a:t>
            </a:r>
            <a:r>
              <a:rPr lang="en-US" altLang="ko-KR" sz="1200" dirty="0">
                <a:solidFill>
                  <a:srgbClr val="FF0000"/>
                </a:solidFill>
              </a:rPr>
              <a:t>.</a:t>
            </a:r>
          </a:p>
          <a:p>
            <a:pPr lvl="1">
              <a:lnSpc>
                <a:spcPct val="100000"/>
              </a:lnSpc>
            </a:pPr>
            <a:r>
              <a:rPr lang="ko-KR" altLang="en-US" sz="1200" dirty="0">
                <a:solidFill>
                  <a:srgbClr val="FF0000"/>
                </a:solidFill>
              </a:rPr>
              <a:t>일 단위의 평균값을 활용하면 그래프가 보다 부드러워질 수 있음</a:t>
            </a:r>
            <a:r>
              <a:rPr lang="en-US" altLang="ko-KR" sz="1200" dirty="0">
                <a:solidFill>
                  <a:srgbClr val="FF000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859204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9" name="Rectangle 48">
            <a:extLst>
              <a:ext uri="{FF2B5EF4-FFF2-40B4-BE49-F238E27FC236}">
                <a16:creationId xmlns:a16="http://schemas.microsoft.com/office/drawing/2014/main" id="{99ED5833-B85B-4103-8A3B-CAB0308E6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C9F125A-EB25-44E2-C326-9B12A9153B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919"/>
            <a:ext cx="10515600" cy="80290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/>
            <a:r>
              <a:rPr lang="ko-KR" altLang="en-US" sz="36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죽산보</a:t>
            </a:r>
            <a:r>
              <a:rPr lang="en-US" altLang="ko-KR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: CHLA</a:t>
            </a:r>
            <a:r>
              <a:rPr lang="ko-KR" alt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와 </a:t>
            </a:r>
            <a:r>
              <a:rPr lang="en-US" altLang="ko-KR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pH</a:t>
            </a:r>
            <a:r>
              <a:rPr lang="ko-KR" alt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의 변화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B15BA2C-A7F1-1388-C284-424FF808CB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309" y="886139"/>
            <a:ext cx="5100064" cy="578694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3ABC8D8-4EF7-F260-D139-AD0873E113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5479" y="898942"/>
            <a:ext cx="5100064" cy="5774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4667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9F125A-EB25-44E2-C326-9B12A9153B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917"/>
            <a:ext cx="10515600" cy="80290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/>
            <a:r>
              <a:rPr lang="ko-KR" altLang="en-US" sz="36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죽산보</a:t>
            </a:r>
            <a:r>
              <a:rPr lang="en-US" altLang="ko-KR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: CHLA</a:t>
            </a:r>
            <a:r>
              <a:rPr lang="ko-KR" alt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와 </a:t>
            </a:r>
            <a:r>
              <a:rPr lang="en-US" altLang="ko-KR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DO</a:t>
            </a:r>
            <a:r>
              <a:rPr lang="ko-KR" alt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의 변화</a:t>
            </a: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FAF92080-D4BA-395F-CB85-092A8336A9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84371" y="849988"/>
            <a:ext cx="5006408" cy="5767692"/>
          </a:xfr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F35D770-A1F8-94F4-C2DD-EE9C97E17E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274" y="849988"/>
            <a:ext cx="5151725" cy="5767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2499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9F125A-EB25-44E2-C326-9B12A9153B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917"/>
            <a:ext cx="10515600" cy="80290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/>
            <a:r>
              <a:rPr lang="ko-KR" altLang="en-US" sz="36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죽산보</a:t>
            </a:r>
            <a:r>
              <a:rPr lang="en-US" altLang="ko-KR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: CHLA</a:t>
            </a:r>
            <a:r>
              <a:rPr lang="ko-KR" alt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와 </a:t>
            </a:r>
            <a:r>
              <a:rPr lang="en-US" altLang="ko-KR" sz="3600" dirty="0"/>
              <a:t>TOC</a:t>
            </a:r>
            <a:r>
              <a:rPr lang="ko-KR" alt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의 변화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BF6D0899-B592-14C6-6AA7-A5760A3B58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8888" y="849988"/>
            <a:ext cx="5052980" cy="5679313"/>
          </a:xfr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24B995B-C45A-A529-94E8-8716149E53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5614" y="854265"/>
            <a:ext cx="5184408" cy="5760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6374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9F125A-EB25-44E2-C326-9B12A9153B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919"/>
            <a:ext cx="10515600" cy="80290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/>
            <a:r>
              <a:rPr lang="ko-KR" altLang="en-US" sz="36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죽산보</a:t>
            </a:r>
            <a:r>
              <a:rPr lang="en-US" altLang="ko-KR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: CHLA</a:t>
            </a:r>
            <a:r>
              <a:rPr lang="ko-KR" alt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와 수온의 변화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D27B906-F0DD-45E6-5DAD-61AE2AEF9E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970" y="868403"/>
            <a:ext cx="5001799" cy="571084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576454A-0556-9033-43FB-CAAB082A2F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4631" y="882960"/>
            <a:ext cx="5055071" cy="575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5486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</TotalTime>
  <Words>496</Words>
  <Application>Microsoft Office PowerPoint</Application>
  <PresentationFormat>와이드스크린</PresentationFormat>
  <Paragraphs>51</Paragraphs>
  <Slides>20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3" baseType="lpstr">
      <vt:lpstr>맑은 고딕</vt:lpstr>
      <vt:lpstr>Arial</vt:lpstr>
      <vt:lpstr>Office 테마</vt:lpstr>
      <vt:lpstr>죽산보 데이터 분석</vt:lpstr>
      <vt:lpstr>특성별 분포도</vt:lpstr>
      <vt:lpstr>죽산보: 특성별 분포</vt:lpstr>
      <vt:lpstr>승촌보: 특성별 분포</vt:lpstr>
      <vt:lpstr>죽산보의 CHLA와의 상관관계 선그래프</vt:lpstr>
      <vt:lpstr>죽산보: CHLA와 pH의 변화</vt:lpstr>
      <vt:lpstr>죽산보: CHLA와 DO의 변화</vt:lpstr>
      <vt:lpstr>죽산보: CHLA와 TOC의 변화</vt:lpstr>
      <vt:lpstr>죽산보: CHLA와 수온의 변화</vt:lpstr>
      <vt:lpstr>죽산보: CHLA와 방류량의 변화</vt:lpstr>
      <vt:lpstr>CHLA 기준 상관관계</vt:lpstr>
      <vt:lpstr>죽산보: CHLA기준 상관관계</vt:lpstr>
      <vt:lpstr>승촌보: CHLA기준 상관관계</vt:lpstr>
      <vt:lpstr>특성별 죽산보와 승촌보 데이터 비교</vt:lpstr>
      <vt:lpstr>죽산보 vs 승촌보: CHLA 변화</vt:lpstr>
      <vt:lpstr>죽산보 vs 승촌보: 수온 변화</vt:lpstr>
      <vt:lpstr>죽산보 vs 승촌보: TP 변화</vt:lpstr>
      <vt:lpstr>죽산보 vs 승촌보: 방류량 변화</vt:lpstr>
      <vt:lpstr>죽산보의 CHLA 예측 모델 훈련 결과:   - 죽산보의 CHLA 예측 특성 중요도 - 죽산보의 수온과 방류량에 대해 지난 1일부터 14일 동안의 평균값 특성 추가 - 10일까지의 특성 중요도 변화 히스토그램 - 지난 8일 동안의 수온 평균값이 가장 중요 </vt:lpstr>
      <vt:lpstr>죽산보의 CHLA 예측 모델 훈련 결과 (승촌보 데이터 활용):   - 죽산보의 CHLA 예측 특성 중요도 - 죽산보의 수온과 방류량에 대해 지난 1일부터 14일 동안의 평균값 특성 추가 - 승촌보의 CHLA, 수온, 방류량 특성의 지난 1일부터 14일 동안의 평균값 특성 추가 - 10일 동안의 특성 중요도 변화 히스트로그램 - 지난 하룻동안의 승촌보 CHLA 평균값이 가장 중요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이계식</dc:creator>
  <cp:lastModifiedBy>이계식</cp:lastModifiedBy>
  <cp:revision>12</cp:revision>
  <dcterms:created xsi:type="dcterms:W3CDTF">2024-09-20T02:48:49Z</dcterms:created>
  <dcterms:modified xsi:type="dcterms:W3CDTF">2024-09-20T17:07:08Z</dcterms:modified>
</cp:coreProperties>
</file>